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Noto Sans TC"/>
      <p:regular r:id="rId16"/>
      <p:bold r:id="rId17"/>
    </p:embeddedFont>
    <p:embeddedFont>
      <p:font typeface="Open Sans ExtraBold"/>
      <p:bold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gxUsyX/MnLrc8uywVDV4o1NKkC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FCCA850-69D7-4D6A-8D5D-3EA86D9FFB77}">
  <a:tblStyle styleId="{2FCCA850-69D7-4D6A-8D5D-3EA86D9FFB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NotoSansTC-bold.fntdata"/><Relationship Id="rId16" Type="http://schemas.openxmlformats.org/officeDocument/2006/relationships/font" Target="fonts/NotoSansTC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ExtraBold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Extra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" name="Google Shape;4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a18fbb89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g3fa18fbb89d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18fbb89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3fa18fbb89d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a18fbb89d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3fa18fbb89d_0_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a18fbb89d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3fa18fbb89d_0_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a18fbb89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g3fa18fbb89d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09dab08c9d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409dab08c9d_2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09dbc0979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409dbc0979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投影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/>
          <p:nvPr>
            <p:ph type="ctrTitle"/>
          </p:nvPr>
        </p:nvSpPr>
        <p:spPr>
          <a:xfrm>
            <a:off x="3318674" y="1122363"/>
            <a:ext cx="5554649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  <a:defRPr b="1" sz="6000">
                <a:solidFill>
                  <a:schemeClr val="lt2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" type="subTitle"/>
          </p:nvPr>
        </p:nvSpPr>
        <p:spPr>
          <a:xfrm>
            <a:off x="2881352" y="3602038"/>
            <a:ext cx="6429292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章節標題" type="secHead">
  <p:cSld name="SECTION_HEADER">
    <p:bg>
      <p:bgPr>
        <a:solidFill>
          <a:schemeClr val="accent6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8"/>
          <p:cNvPicPr preferRelativeResize="0"/>
          <p:nvPr/>
        </p:nvPicPr>
        <p:blipFill rotWithShape="1">
          <a:blip r:embed="rId2">
            <a:alphaModFix amt="20000"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icrosoft JhengHei"/>
              <a:buNone/>
              <a:defRPr b="1" sz="6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25" name="Google Shape;2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7028" y="6285605"/>
            <a:ext cx="1510311" cy="372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內容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/>
          <p:nvPr/>
        </p:nvSpPr>
        <p:spPr>
          <a:xfrm>
            <a:off x="1" y="0"/>
            <a:ext cx="12192000" cy="6858000"/>
          </a:xfrm>
          <a:prstGeom prst="roundRect">
            <a:avLst>
              <a:gd fmla="val 0" name="adj"/>
            </a:avLst>
          </a:prstGeom>
          <a:solidFill>
            <a:srgbClr val="FFFFFF">
              <a:alpha val="89804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1532283" y="1825625"/>
            <a:ext cx="912743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type="title"/>
          </p:nvPr>
        </p:nvSpPr>
        <p:spPr>
          <a:xfrm>
            <a:off x="1532283" y="365125"/>
            <a:ext cx="912743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 b="1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0" type="dt"/>
          </p:nvPr>
        </p:nvSpPr>
        <p:spPr>
          <a:xfrm>
            <a:off x="2226364" y="6356350"/>
            <a:ext cx="13550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pic>
        <p:nvPicPr>
          <p:cNvPr id="34" name="Google Shape;3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27028" y="6285605"/>
            <a:ext cx="1510311" cy="372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4661" y="4436827"/>
            <a:ext cx="146700" cy="2284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  <a:defRPr b="0" i="0" sz="4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9570" y="415992"/>
            <a:ext cx="2292858" cy="56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1" title="The King_素材_tit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650" y="1319096"/>
            <a:ext cx="11692698" cy="453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a18fbb89d_0_49"/>
          <p:cNvSpPr txBox="1"/>
          <p:nvPr>
            <p:ph type="ctrTitle"/>
          </p:nvPr>
        </p:nvSpPr>
        <p:spPr>
          <a:xfrm>
            <a:off x="254725" y="239800"/>
            <a:ext cx="93924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>
                <a:latin typeface="Noto Sans TC"/>
                <a:ea typeface="Noto Sans TC"/>
                <a:cs typeface="Noto Sans TC"/>
                <a:sym typeface="Noto Sans TC"/>
              </a:rPr>
              <a:t>大專靈修班</a:t>
            </a:r>
            <a:endParaRPr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51" name="Google Shape;51;g3fa18fbb89d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731" y="5705900"/>
            <a:ext cx="2296443" cy="896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g3fa18fbb89d_0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7070" y="521255"/>
            <a:ext cx="2292858" cy="56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g3fa18fbb89d_0_49"/>
          <p:cNvPicPr preferRelativeResize="0"/>
          <p:nvPr/>
        </p:nvPicPr>
        <p:blipFill rotWithShape="1">
          <a:blip r:embed="rId5">
            <a:alphaModFix/>
          </a:blip>
          <a:srcRect b="1343" l="14382" r="17651" t="9132"/>
          <a:stretch/>
        </p:blipFill>
        <p:spPr>
          <a:xfrm rot="5400000">
            <a:off x="10692727" y="5102695"/>
            <a:ext cx="201557" cy="27969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g3fa18fbb89d_0_49"/>
          <p:cNvSpPr txBox="1"/>
          <p:nvPr/>
        </p:nvSpPr>
        <p:spPr>
          <a:xfrm>
            <a:off x="254725" y="1368400"/>
            <a:ext cx="6219000" cy="20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體驗</a:t>
            </a:r>
            <a:r>
              <a:rPr lang="zh-TW" sz="36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群體查經</a:t>
            </a:r>
            <a:endParaRPr sz="36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與組員們一同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重返聖經中的各個故事，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帶著不同的觀察與思考，彼此激盪，讓經文更立體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和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寬廣地展開在學生們眼前。</a:t>
            </a:r>
            <a:endParaRPr sz="2200">
              <a:solidFill>
                <a:srgbClr val="CCA2A7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55" name="Google Shape;55;g3fa18fbb89d_0_49"/>
          <p:cNvSpPr txBox="1"/>
          <p:nvPr/>
        </p:nvSpPr>
        <p:spPr>
          <a:xfrm>
            <a:off x="254725" y="3409300"/>
            <a:ext cx="6015900" cy="20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zh-TW" sz="3600">
                <a:solidFill>
                  <a:srgbClr val="FFFFFF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信仰伙伴同行</a:t>
            </a:r>
            <a:endParaRPr sz="3600">
              <a:solidFill>
                <a:srgbClr val="FFFFFF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來自各地的基督徒大學生齊聚一堂：不同宗派、不同成長背景，抱持著對神話語相同渴慕、彼此團契、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在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信仰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路上</a:t>
            </a:r>
            <a:r>
              <a:rPr lang="zh-TW" sz="2400">
                <a:solidFill>
                  <a:srgbClr val="CCA2A7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同行。</a:t>
            </a:r>
            <a:endParaRPr sz="2400">
              <a:solidFill>
                <a:srgbClr val="CCA2A7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56" name="Google Shape;56;g3fa18fbb89d_0_49" title="IMG_8837-2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0550" y="1539675"/>
            <a:ext cx="5669376" cy="3778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a18fbb89d_0_81"/>
          <p:cNvSpPr txBox="1"/>
          <p:nvPr>
            <p:ph type="ctrTitle"/>
          </p:nvPr>
        </p:nvSpPr>
        <p:spPr>
          <a:xfrm>
            <a:off x="254725" y="239800"/>
            <a:ext cx="93924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>
                <a:latin typeface="Noto Sans TC"/>
                <a:ea typeface="Noto Sans TC"/>
                <a:cs typeface="Noto Sans TC"/>
                <a:sym typeface="Noto Sans TC"/>
              </a:rPr>
              <a:t>大專靈修班</a:t>
            </a:r>
            <a:endParaRPr b="0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62" name="Google Shape;62;g3fa18fbb89d_0_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731" y="5705900"/>
            <a:ext cx="2296443" cy="896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3fa18fbb89d_0_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7070" y="521255"/>
            <a:ext cx="2292858" cy="56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g3fa18fbb89d_0_81"/>
          <p:cNvPicPr preferRelativeResize="0"/>
          <p:nvPr/>
        </p:nvPicPr>
        <p:blipFill rotWithShape="1">
          <a:blip r:embed="rId5">
            <a:alphaModFix/>
          </a:blip>
          <a:srcRect b="1343" l="14382" r="17651" t="9132"/>
          <a:stretch/>
        </p:blipFill>
        <p:spPr>
          <a:xfrm rot="5400000">
            <a:off x="10692727" y="5102695"/>
            <a:ext cx="201557" cy="27969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3fa18fbb89d_0_81"/>
          <p:cNvSpPr txBox="1"/>
          <p:nvPr/>
        </p:nvSpPr>
        <p:spPr>
          <a:xfrm>
            <a:off x="6118225" y="1418700"/>
            <a:ext cx="58218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FFFFFF"/>
                </a:solidFill>
                <a:highlight>
                  <a:srgbClr val="312927"/>
                </a:highlight>
              </a:rPr>
              <a:t>學習讀經方法</a:t>
            </a:r>
            <a:endParaRPr b="1" sz="3600">
              <a:solidFill>
                <a:srgbClr val="FFFFFF"/>
              </a:solidFill>
              <a:highlight>
                <a:srgbClr val="312927"/>
              </a:highlight>
            </a:endParaRPr>
          </a:p>
          <a:p>
            <a:pPr indent="0" lvl="0" marL="0" marR="175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CCA2A7"/>
                </a:solidFill>
                <a:highlight>
                  <a:srgbClr val="312927"/>
                </a:highlight>
              </a:rPr>
              <a:t>透過扎實的文本閱讀，留意上下文的脈絡與轉折，學習推敲作者原意。學習一種終身受用的閱讀經文能力，讓學生們在營會後也能自己走進經文深處。</a:t>
            </a:r>
            <a:endParaRPr b="1" sz="2400">
              <a:solidFill>
                <a:srgbClr val="CCA2A7"/>
              </a:solidFill>
              <a:highlight>
                <a:srgbClr val="312927"/>
              </a:highlight>
            </a:endParaRPr>
          </a:p>
        </p:txBody>
      </p:sp>
      <p:sp>
        <p:nvSpPr>
          <p:cNvPr id="66" name="Google Shape;66;g3fa18fbb89d_0_81"/>
          <p:cNvSpPr txBox="1"/>
          <p:nvPr/>
        </p:nvSpPr>
        <p:spPr>
          <a:xfrm>
            <a:off x="6118225" y="3934700"/>
            <a:ext cx="58218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FFFFFF"/>
                </a:solidFill>
              </a:rPr>
              <a:t>探究多元課程</a:t>
            </a:r>
            <a:endParaRPr b="1" sz="3600">
              <a:solidFill>
                <a:srgbClr val="FFFFFF"/>
              </a:solidFill>
            </a:endParaRPr>
          </a:p>
          <a:p>
            <a:pPr indent="0" lvl="0" marL="0" marR="9175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CCA2A7"/>
                </a:solidFill>
              </a:rPr>
              <a:t>營會規劃多元選課式專題，涵蓋聖經研究、宣教視野及議題探究，引導學員將所學連結回真實生活，思考信仰如何具體活在日常之中。</a:t>
            </a:r>
            <a:endParaRPr b="1" sz="2400">
              <a:solidFill>
                <a:srgbClr val="CCA2A7"/>
              </a:solidFill>
            </a:endParaRPr>
          </a:p>
        </p:txBody>
      </p:sp>
      <p:pic>
        <p:nvPicPr>
          <p:cNvPr id="67" name="Google Shape;67;g3fa18fbb89d_0_81" title="IMG_8925-2.jp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4725" y="1531863"/>
            <a:ext cx="5692800" cy="3794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a18fbb89d_0_92"/>
          <p:cNvSpPr txBox="1"/>
          <p:nvPr>
            <p:ph type="ctrTitle"/>
          </p:nvPr>
        </p:nvSpPr>
        <p:spPr>
          <a:xfrm>
            <a:off x="254725" y="239800"/>
            <a:ext cx="93924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>
                <a:latin typeface="Noto Sans TC"/>
                <a:ea typeface="Noto Sans TC"/>
                <a:cs typeface="Noto Sans TC"/>
                <a:sym typeface="Noto Sans TC"/>
              </a:rPr>
              <a:t>十架與復活</a:t>
            </a:r>
            <a:r>
              <a:rPr lang="zh-TW" sz="3567">
                <a:latin typeface="Noto Sans TC"/>
                <a:ea typeface="Noto Sans TC"/>
                <a:cs typeface="Noto Sans TC"/>
                <a:sym typeface="Noto Sans TC"/>
              </a:rPr>
              <a:t>（馬可福音11～16）</a:t>
            </a:r>
            <a:endParaRPr b="0" sz="3567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73" name="Google Shape;73;g3fa18fbb89d_0_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731" y="5705900"/>
            <a:ext cx="2296443" cy="896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g3fa18fbb89d_0_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7070" y="521255"/>
            <a:ext cx="2292858" cy="56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g3fa18fbb89d_0_92"/>
          <p:cNvPicPr preferRelativeResize="0"/>
          <p:nvPr/>
        </p:nvPicPr>
        <p:blipFill rotWithShape="1">
          <a:blip r:embed="rId5">
            <a:alphaModFix/>
          </a:blip>
          <a:srcRect b="1343" l="14382" r="17651" t="9132"/>
          <a:stretch/>
        </p:blipFill>
        <p:spPr>
          <a:xfrm rot="5400000">
            <a:off x="10692727" y="5102695"/>
            <a:ext cx="201557" cy="279698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3fa18fbb89d_0_92"/>
          <p:cNvSpPr txBox="1"/>
          <p:nvPr/>
        </p:nvSpPr>
        <p:spPr>
          <a:xfrm>
            <a:off x="254725" y="1444975"/>
            <a:ext cx="60720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FFFFFF"/>
                </a:solidFill>
                <a:highlight>
                  <a:srgbClr val="312927"/>
                </a:highlight>
              </a:rPr>
              <a:t>書卷</a:t>
            </a:r>
            <a:r>
              <a:rPr b="1" lang="zh-TW" sz="3600">
                <a:solidFill>
                  <a:srgbClr val="FFFFFF"/>
                </a:solidFill>
                <a:highlight>
                  <a:srgbClr val="312927"/>
                </a:highlight>
              </a:rPr>
              <a:t>查考</a:t>
            </a:r>
            <a:endParaRPr b="1" sz="3600">
              <a:solidFill>
                <a:srgbClr val="FFFFFF"/>
              </a:solidFill>
              <a:highlight>
                <a:srgbClr val="312927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CCA2A7"/>
                </a:solidFill>
                <a:highlight>
                  <a:srgbClr val="312927"/>
                </a:highlight>
              </a:rPr>
              <a:t>透過查考</a:t>
            </a:r>
            <a:r>
              <a:rPr b="1" lang="zh-TW" sz="2400">
                <a:solidFill>
                  <a:srgbClr val="CCA2A7"/>
                </a:solidFill>
                <a:highlight>
                  <a:srgbClr val="312927"/>
                </a:highlight>
              </a:rPr>
              <a:t>《馬可福音》第十一至十六章，與組員一同進入耶穌生命中最關鍵的篇幅。讓我們看見耶穌如何一步步邁向受苦與捨命，也在耶穌的復活中帶來全書的轉折與盼望。邀請大學生們能</a:t>
            </a:r>
            <a:r>
              <a:rPr b="1" lang="zh-TW" sz="2400">
                <a:solidFill>
                  <a:schemeClr val="lt1"/>
                </a:solidFill>
                <a:highlight>
                  <a:srgbClr val="312927"/>
                </a:highlight>
              </a:rPr>
              <a:t>重返聖經現場</a:t>
            </a:r>
            <a:r>
              <a:rPr b="1" lang="zh-TW" sz="2400">
                <a:solidFill>
                  <a:srgbClr val="CCA2A7"/>
                </a:solidFill>
                <a:highlight>
                  <a:srgbClr val="312927"/>
                </a:highlight>
              </a:rPr>
              <a:t>，體會耶穌受難的每一個腳步，也在復活的大能中，重新確認我們信仰的根基。</a:t>
            </a:r>
            <a:endParaRPr b="1" sz="2400">
              <a:solidFill>
                <a:srgbClr val="FFFFFF"/>
              </a:solidFill>
              <a:highlight>
                <a:srgbClr val="312927"/>
              </a:highlight>
            </a:endParaRPr>
          </a:p>
        </p:txBody>
      </p:sp>
      <p:pic>
        <p:nvPicPr>
          <p:cNvPr id="77" name="Google Shape;77;g3fa18fbb89d_0_92" title="IMG_9676-2.jp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26850" y="1558425"/>
            <a:ext cx="5613076" cy="374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a18fbb89d_0_101"/>
          <p:cNvSpPr txBox="1"/>
          <p:nvPr>
            <p:ph type="ctrTitle"/>
          </p:nvPr>
        </p:nvSpPr>
        <p:spPr>
          <a:xfrm>
            <a:off x="254725" y="239800"/>
            <a:ext cx="93924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>
                <a:latin typeface="Noto Sans TC"/>
                <a:ea typeface="Noto Sans TC"/>
                <a:cs typeface="Noto Sans TC"/>
                <a:sym typeface="Noto Sans TC"/>
              </a:rPr>
              <a:t>重返聖經現場</a:t>
            </a:r>
            <a:endParaRPr b="0" sz="3567"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pic>
        <p:nvPicPr>
          <p:cNvPr id="83" name="Google Shape;83;g3fa18fbb89d_0_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731" y="5705900"/>
            <a:ext cx="2296443" cy="896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3fa18fbb89d_0_10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7070" y="521255"/>
            <a:ext cx="2292858" cy="56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3fa18fbb89d_0_101"/>
          <p:cNvPicPr preferRelativeResize="0"/>
          <p:nvPr/>
        </p:nvPicPr>
        <p:blipFill rotWithShape="1">
          <a:blip r:embed="rId5">
            <a:alphaModFix/>
          </a:blip>
          <a:srcRect b="1343" l="14382" r="17651" t="9132"/>
          <a:stretch/>
        </p:blipFill>
        <p:spPr>
          <a:xfrm rot="5400000">
            <a:off x="10692727" y="5102695"/>
            <a:ext cx="201557" cy="279698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fa18fbb89d_0_101"/>
          <p:cNvSpPr txBox="1"/>
          <p:nvPr/>
        </p:nvSpPr>
        <p:spPr>
          <a:xfrm>
            <a:off x="5754725" y="1278000"/>
            <a:ext cx="60999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FFFFFF"/>
                </a:solidFill>
                <a:highlight>
                  <a:srgbClr val="312927"/>
                </a:highlight>
              </a:rPr>
              <a:t>晚堂信息</a:t>
            </a:r>
            <a:endParaRPr b="1" sz="3600">
              <a:solidFill>
                <a:srgbClr val="FFFFFF"/>
              </a:solidFill>
              <a:highlight>
                <a:srgbClr val="312927"/>
              </a:highlight>
            </a:endParaRPr>
          </a:p>
          <a:p>
            <a:pPr indent="0" lvl="0" marL="0" marR="175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CCA2A7"/>
                </a:solidFill>
                <a:highlight>
                  <a:srgbClr val="312927"/>
                </a:highlight>
              </a:rPr>
              <a:t>大會將有四堂《馬可福音》的培靈信息，透過信德牧師的信息幫助學員重返聖經現場。對聖經的故事有更深刻地體會與見解，並思索未來回到生活中當如何實踐。</a:t>
            </a:r>
            <a:endParaRPr b="1" sz="2400">
              <a:solidFill>
                <a:srgbClr val="CCA2A7"/>
              </a:solidFill>
              <a:highlight>
                <a:srgbClr val="312927"/>
              </a:highlight>
            </a:endParaRPr>
          </a:p>
        </p:txBody>
      </p:sp>
      <p:sp>
        <p:nvSpPr>
          <p:cNvPr id="87" name="Google Shape;87;g3fa18fbb89d_0_101"/>
          <p:cNvSpPr txBox="1"/>
          <p:nvPr/>
        </p:nvSpPr>
        <p:spPr>
          <a:xfrm>
            <a:off x="5754725" y="3743700"/>
            <a:ext cx="6099900" cy="2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FFFFFF"/>
                </a:solidFill>
              </a:rPr>
              <a:t>小組時光</a:t>
            </a:r>
            <a:endParaRPr b="1" sz="3600">
              <a:solidFill>
                <a:srgbClr val="FFFFFF"/>
              </a:solidFill>
            </a:endParaRPr>
          </a:p>
          <a:p>
            <a:pPr indent="0" lvl="0" marL="0" marR="9175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CCA2A7"/>
                </a:solidFill>
              </a:rPr>
              <a:t>晚上的小組時光是每天最後的活動，期待學員可以將一整天的學習在小組中分享並代禱，學員間的彼此聆聽與交流，更是群體查經最寶貴的時刻之一。</a:t>
            </a:r>
            <a:endParaRPr b="1" sz="2400">
              <a:solidFill>
                <a:srgbClr val="CCA2A7"/>
              </a:solidFill>
            </a:endParaRPr>
          </a:p>
        </p:txBody>
      </p:sp>
      <p:pic>
        <p:nvPicPr>
          <p:cNvPr id="88" name="Google Shape;88;g3fa18fbb89d_0_101" title="QJM_0809.jpg"/>
          <p:cNvPicPr preferRelativeResize="0"/>
          <p:nvPr/>
        </p:nvPicPr>
        <p:blipFill rotWithShape="1">
          <a:blip r:embed="rId6">
            <a:alphaModFix/>
          </a:blip>
          <a:srcRect b="0" l="2375" r="3374" t="0"/>
          <a:stretch/>
        </p:blipFill>
        <p:spPr>
          <a:xfrm>
            <a:off x="384150" y="1535025"/>
            <a:ext cx="5136399" cy="3632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>
            <p:ph type="title"/>
          </p:nvPr>
        </p:nvSpPr>
        <p:spPr>
          <a:xfrm>
            <a:off x="1532283" y="365125"/>
            <a:ext cx="9127500" cy="1325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 sz="6000">
                <a:solidFill>
                  <a:schemeClr val="lt2"/>
                </a:solidFill>
                <a:latin typeface="Noto Sans TC"/>
                <a:ea typeface="Noto Sans TC"/>
                <a:cs typeface="Noto Sans TC"/>
                <a:sym typeface="Noto Sans TC"/>
              </a:rPr>
              <a:t>營會節目時刻表</a:t>
            </a:r>
            <a:endParaRPr/>
          </a:p>
        </p:txBody>
      </p:sp>
      <p:graphicFrame>
        <p:nvGraphicFramePr>
          <p:cNvPr id="94" name="Google Shape;94;p3"/>
          <p:cNvGraphicFramePr/>
          <p:nvPr/>
        </p:nvGraphicFramePr>
        <p:xfrm>
          <a:off x="1334338" y="1923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{2FCCA850-69D7-4D6A-8D5D-3EA86D9FFB77}</a:tableStyleId>
              </a:tblPr>
              <a:tblGrid>
                <a:gridCol w="1904675"/>
                <a:gridCol w="1904675"/>
                <a:gridCol w="1904675"/>
                <a:gridCol w="1904675"/>
                <a:gridCol w="1904675"/>
              </a:tblGrid>
              <a:tr h="58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CCA2A7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01/19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（</a:t>
                      </a: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二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）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01/20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（</a:t>
                      </a: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三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）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01/21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（</a:t>
                      </a: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四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）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01/22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（</a:t>
                      </a: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五</a:t>
                      </a:r>
                      <a:r>
                        <a:rPr b="1" lang="zh-TW" sz="19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）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987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上午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赴會與報到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小組查經</a:t>
                      </a:r>
                      <a:endParaRPr b="1" sz="19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957175">
                <a:tc vMerge="1"/>
                <a:tc vMerge="1"/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多元選課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早堂信息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閉會式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571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下午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開會式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小組查經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小組查經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小組查經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團</a:t>
                      </a: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契時間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賦歸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9875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晚上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晚堂</a:t>
                      </a: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信息</a:t>
                      </a:r>
                      <a:endParaRPr b="1" sz="19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vMerge="1"/>
              </a:tr>
              <a:tr h="589875">
                <a:tc vMerge="1"/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zh-TW" sz="2000">
                          <a:solidFill>
                            <a:srgbClr val="A84C58"/>
                          </a:solidFill>
                          <a:latin typeface="Noto Sans TC"/>
                          <a:ea typeface="Noto Sans TC"/>
                          <a:cs typeface="Noto Sans TC"/>
                          <a:sym typeface="Noto Sans TC"/>
                        </a:rPr>
                        <a:t>小組時間</a:t>
                      </a:r>
                      <a:endParaRPr b="1" sz="2000">
                        <a:solidFill>
                          <a:srgbClr val="A84C58"/>
                        </a:solidFill>
                        <a:latin typeface="Noto Sans TC"/>
                        <a:ea typeface="Noto Sans TC"/>
                        <a:cs typeface="Noto Sans TC"/>
                        <a:sym typeface="Noto Sans TC"/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g3fa18fbb89d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731" y="5705900"/>
            <a:ext cx="2296443" cy="896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g3fa18fbb89d_0_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47070" y="521255"/>
            <a:ext cx="2292858" cy="56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g3fa18fbb89d_0_119"/>
          <p:cNvPicPr preferRelativeResize="0"/>
          <p:nvPr/>
        </p:nvPicPr>
        <p:blipFill rotWithShape="1">
          <a:blip r:embed="rId5">
            <a:alphaModFix/>
          </a:blip>
          <a:srcRect b="1343" l="14382" r="17651" t="9132"/>
          <a:stretch/>
        </p:blipFill>
        <p:spPr>
          <a:xfrm rot="5400000">
            <a:off x="10692727" y="5102695"/>
            <a:ext cx="201557" cy="2796988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g3fa18fbb89d_0_119"/>
          <p:cNvSpPr txBox="1"/>
          <p:nvPr/>
        </p:nvSpPr>
        <p:spPr>
          <a:xfrm>
            <a:off x="992050" y="1580075"/>
            <a:ext cx="104475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900">
                <a:solidFill>
                  <a:srgbClr val="FFFFFF"/>
                </a:solidFill>
              </a:rPr>
              <a:t>營會地點：</a:t>
            </a:r>
            <a:r>
              <a:rPr b="1" lang="zh-TW" sz="2900">
                <a:solidFill>
                  <a:srgbClr val="CCA2A7"/>
                </a:solidFill>
              </a:rPr>
              <a:t>中原大學</a:t>
            </a:r>
            <a:endParaRPr b="1" sz="2900">
              <a:solidFill>
                <a:srgbClr val="CCA2A7"/>
              </a:solidFill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900">
                <a:solidFill>
                  <a:srgbClr val="FFFFFF"/>
                </a:solidFill>
              </a:rPr>
              <a:t>營會日期：</a:t>
            </a:r>
            <a:r>
              <a:rPr b="1" lang="zh-TW" sz="2900">
                <a:solidFill>
                  <a:srgbClr val="CCA2A7"/>
                </a:solidFill>
              </a:rPr>
              <a:t>1/19（二）～ 1/22（五）</a:t>
            </a:r>
            <a:endParaRPr b="1" sz="2900">
              <a:solidFill>
                <a:srgbClr val="CCA2A7"/>
              </a:solidFill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900">
                <a:solidFill>
                  <a:srgbClr val="FFFFFF"/>
                </a:solidFill>
              </a:rPr>
              <a:t>營會費用：</a:t>
            </a:r>
            <a:r>
              <a:rPr b="1" lang="zh-TW" sz="2900">
                <a:solidFill>
                  <a:srgbClr val="CCA2A7"/>
                </a:solidFill>
              </a:rPr>
              <a:t>原價4,000元；早鳥費用</a:t>
            </a:r>
            <a:r>
              <a:rPr b="1" lang="zh-TW" sz="2900" u="sng">
                <a:solidFill>
                  <a:srgbClr val="CCA2A7"/>
                </a:solidFill>
              </a:rPr>
              <a:t>3,500</a:t>
            </a:r>
            <a:r>
              <a:rPr b="1" lang="zh-TW" sz="2900">
                <a:solidFill>
                  <a:srgbClr val="CCA2A7"/>
                </a:solidFill>
              </a:rPr>
              <a:t>元</a:t>
            </a:r>
            <a:r>
              <a:rPr b="1" lang="zh-TW" sz="1900">
                <a:solidFill>
                  <a:srgbClr val="CCA2A7"/>
                </a:solidFill>
              </a:rPr>
              <a:t>(早鳥截止：11/23 23:59)</a:t>
            </a:r>
            <a:endParaRPr b="1" sz="2900">
              <a:solidFill>
                <a:srgbClr val="CCA2A7"/>
              </a:solidFill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900">
                <a:solidFill>
                  <a:srgbClr val="FFFFFF"/>
                </a:solidFill>
              </a:rPr>
              <a:t>營會名額：</a:t>
            </a:r>
            <a:r>
              <a:rPr b="1" lang="zh-TW" sz="2900">
                <a:solidFill>
                  <a:srgbClr val="CCA2A7"/>
                </a:solidFill>
              </a:rPr>
              <a:t>450人</a:t>
            </a:r>
            <a:endParaRPr b="1" sz="2900">
              <a:solidFill>
                <a:srgbClr val="CCA2A7"/>
              </a:solidFill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900">
                <a:solidFill>
                  <a:srgbClr val="FFFFFF"/>
                </a:solidFill>
              </a:rPr>
              <a:t>報名截止：</a:t>
            </a:r>
            <a:r>
              <a:rPr b="1" lang="zh-TW" sz="2900">
                <a:solidFill>
                  <a:srgbClr val="CCA2A7"/>
                </a:solidFill>
              </a:rPr>
              <a:t>12/7（一） 23:59</a:t>
            </a:r>
            <a:endParaRPr b="1" sz="2900">
              <a:solidFill>
                <a:srgbClr val="CCA2A7"/>
              </a:solidFill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900">
                <a:solidFill>
                  <a:srgbClr val="FFFFFF"/>
                </a:solidFill>
              </a:rPr>
              <a:t>主題經卷：</a:t>
            </a:r>
            <a:r>
              <a:rPr b="1" lang="zh-TW" sz="2900">
                <a:solidFill>
                  <a:srgbClr val="CCA2A7"/>
                </a:solidFill>
              </a:rPr>
              <a:t>《馬可福音》第十一至十六章</a:t>
            </a:r>
            <a:endParaRPr b="1" sz="2900">
              <a:solidFill>
                <a:srgbClr val="CCA2A7"/>
              </a:solidFill>
            </a:endParaRPr>
          </a:p>
        </p:txBody>
      </p:sp>
      <p:sp>
        <p:nvSpPr>
          <p:cNvPr id="103" name="Google Shape;103;g3fa18fbb89d_0_119"/>
          <p:cNvSpPr txBox="1"/>
          <p:nvPr>
            <p:ph type="ctrTitle"/>
          </p:nvPr>
        </p:nvSpPr>
        <p:spPr>
          <a:xfrm>
            <a:off x="254725" y="239800"/>
            <a:ext cx="9392400" cy="11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>
                <a:latin typeface="Noto Sans TC"/>
                <a:ea typeface="Noto Sans TC"/>
                <a:cs typeface="Noto Sans TC"/>
                <a:sym typeface="Noto Sans TC"/>
              </a:rPr>
              <a:t>營會重要資訊</a:t>
            </a:r>
            <a:endParaRPr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09dab08c9d_2_11"/>
          <p:cNvSpPr txBox="1"/>
          <p:nvPr>
            <p:ph type="title"/>
          </p:nvPr>
        </p:nvSpPr>
        <p:spPr>
          <a:xfrm>
            <a:off x="1532283" y="365125"/>
            <a:ext cx="9127500" cy="13257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Microsoft JhengHei"/>
              <a:buNone/>
            </a:pPr>
            <a:r>
              <a:rPr lang="zh-TW" sz="6000">
                <a:solidFill>
                  <a:schemeClr val="lt2"/>
                </a:solidFill>
                <a:latin typeface="Noto Sans TC"/>
                <a:ea typeface="Noto Sans TC"/>
                <a:cs typeface="Noto Sans TC"/>
                <a:sym typeface="Noto Sans TC"/>
              </a:rPr>
              <a:t>更多詳細資訊請看</a:t>
            </a:r>
            <a:endParaRPr/>
          </a:p>
        </p:txBody>
      </p:sp>
      <p:pic>
        <p:nvPicPr>
          <p:cNvPr id="109" name="Google Shape;109;g409dab08c9d_2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72450" y="2275925"/>
            <a:ext cx="3487321" cy="391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409dab08c9d_2_11" title="未命名設計 (11).png"/>
          <p:cNvPicPr preferRelativeResize="0"/>
          <p:nvPr/>
        </p:nvPicPr>
        <p:blipFill rotWithShape="1">
          <a:blip r:embed="rId4">
            <a:alphaModFix/>
          </a:blip>
          <a:srcRect b="0" l="0" r="50008" t="0"/>
          <a:stretch/>
        </p:blipFill>
        <p:spPr>
          <a:xfrm>
            <a:off x="1640313" y="1831875"/>
            <a:ext cx="3874227" cy="4359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409dab08c9d_2_11"/>
          <p:cNvSpPr txBox="1"/>
          <p:nvPr>
            <p:ph idx="1" type="body"/>
          </p:nvPr>
        </p:nvSpPr>
        <p:spPr>
          <a:xfrm>
            <a:off x="2093326" y="1927000"/>
            <a:ext cx="28743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r>
              <a:rPr b="1" lang="zh-TW">
                <a:latin typeface="Noto Sans TC"/>
                <a:ea typeface="Noto Sans TC"/>
                <a:cs typeface="Noto Sans TC"/>
                <a:sym typeface="Noto Sans TC"/>
              </a:rPr>
              <a:t>官方網站</a:t>
            </a:r>
            <a:endParaRPr b="1"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2" name="Google Shape;112;g409dab08c9d_2_11"/>
          <p:cNvSpPr txBox="1"/>
          <p:nvPr>
            <p:ph idx="1" type="body"/>
          </p:nvPr>
        </p:nvSpPr>
        <p:spPr>
          <a:xfrm>
            <a:off x="7529750" y="1927000"/>
            <a:ext cx="2749500" cy="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r>
              <a:rPr b="1" lang="zh-TW">
                <a:latin typeface="Noto Sans TC"/>
                <a:ea typeface="Noto Sans TC"/>
                <a:cs typeface="Noto Sans TC"/>
                <a:sym typeface="Noto Sans TC"/>
              </a:rPr>
              <a:t>IG</a:t>
            </a:r>
            <a:r>
              <a:rPr b="1" lang="zh-TW">
                <a:latin typeface="Noto Sans TC"/>
                <a:ea typeface="Noto Sans TC"/>
                <a:cs typeface="Noto Sans TC"/>
                <a:sym typeface="Noto Sans TC"/>
              </a:rPr>
              <a:t>粉專</a:t>
            </a:r>
            <a:endParaRPr b="1">
              <a:latin typeface="Noto Sans TC"/>
              <a:ea typeface="Noto Sans TC"/>
              <a:cs typeface="Noto Sans TC"/>
              <a:sym typeface="Noto Sans T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09dbc0979f_1_0"/>
          <p:cNvSpPr txBox="1"/>
          <p:nvPr>
            <p:ph type="title"/>
          </p:nvPr>
        </p:nvSpPr>
        <p:spPr>
          <a:xfrm>
            <a:off x="1532250" y="407800"/>
            <a:ext cx="9127500" cy="22386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lang="zh-TW" sz="6000">
                <a:solidFill>
                  <a:schemeClr val="l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我是校園之友/家長/代禱者，</a:t>
            </a:r>
            <a:endParaRPr b="0" sz="6000">
              <a:solidFill>
                <a:schemeClr val="lt2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lang="zh-TW" sz="6000">
                <a:solidFill>
                  <a:schemeClr val="lt2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我支持大靈班！</a:t>
            </a:r>
            <a:endParaRPr sz="6000">
              <a:solidFill>
                <a:schemeClr val="lt2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18" name="Google Shape;118;g409dbc0979f_1_0"/>
          <p:cNvSpPr txBox="1"/>
          <p:nvPr>
            <p:ph idx="1" type="body"/>
          </p:nvPr>
        </p:nvSpPr>
        <p:spPr>
          <a:xfrm>
            <a:off x="1532275" y="2888325"/>
            <a:ext cx="8591700" cy="18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b="1" lang="zh-TW" sz="3000">
                <a:latin typeface="Noto Sans TC"/>
                <a:ea typeface="Noto Sans TC"/>
                <a:cs typeface="Noto Sans TC"/>
                <a:sym typeface="Noto Sans TC"/>
              </a:rPr>
              <a:t>大靈班尚</a:t>
            </a:r>
            <a:r>
              <a:rPr b="1" lang="zh-TW" sz="5000">
                <a:latin typeface="Noto Sans TC"/>
                <a:ea typeface="Noto Sans TC"/>
                <a:cs typeface="Noto Sans TC"/>
                <a:sym typeface="Noto Sans TC"/>
              </a:rPr>
              <a:t>有50萬的奉獻需要</a:t>
            </a:r>
            <a:r>
              <a:rPr b="1" lang="zh-TW" sz="3000">
                <a:latin typeface="Noto Sans TC"/>
                <a:ea typeface="Noto Sans TC"/>
                <a:cs typeface="Noto Sans TC"/>
                <a:sym typeface="Noto Sans TC"/>
              </a:rPr>
              <a:t>，</a:t>
            </a:r>
            <a:endParaRPr b="1" sz="3000">
              <a:latin typeface="Noto Sans TC"/>
              <a:ea typeface="Noto Sans TC"/>
              <a:cs typeface="Noto Sans TC"/>
              <a:sym typeface="Noto Sans T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None/>
            </a:pPr>
            <a:r>
              <a:rPr b="1" lang="zh-TW" sz="3000">
                <a:latin typeface="Noto Sans TC"/>
                <a:ea typeface="Noto Sans TC"/>
                <a:cs typeface="Noto Sans TC"/>
                <a:sym typeface="Noto Sans TC"/>
              </a:rPr>
              <a:t>邀請您參與禱告或奉獻。</a:t>
            </a:r>
            <a:endParaRPr b="1" sz="3000">
              <a:latin typeface="Noto Sans TC"/>
              <a:ea typeface="Noto Sans TC"/>
              <a:cs typeface="Noto Sans TC"/>
              <a:sym typeface="Noto Sans TC"/>
            </a:endParaRPr>
          </a:p>
        </p:txBody>
      </p:sp>
      <p:pic>
        <p:nvPicPr>
          <p:cNvPr id="119" name="Google Shape;119;g409dbc0979f_1_0" title="未命名設計 (11).png"/>
          <p:cNvPicPr preferRelativeResize="0"/>
          <p:nvPr/>
        </p:nvPicPr>
        <p:blipFill rotWithShape="1">
          <a:blip r:embed="rId3">
            <a:alphaModFix/>
          </a:blip>
          <a:srcRect b="0" l="49993" r="0" t="0"/>
          <a:stretch/>
        </p:blipFill>
        <p:spPr>
          <a:xfrm>
            <a:off x="8020275" y="3359525"/>
            <a:ext cx="2639473" cy="296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2459" y="1676396"/>
            <a:ext cx="1161290" cy="1862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佈景主題">
  <a:themeElements>
    <a:clrScheme name="自訂 16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C02039"/>
      </a:accent1>
      <a:accent2>
        <a:srgbClr val="D4D545"/>
      </a:accent2>
      <a:accent3>
        <a:srgbClr val="4A9F38"/>
      </a:accent3>
      <a:accent4>
        <a:srgbClr val="0C619F"/>
      </a:accent4>
      <a:accent5>
        <a:srgbClr val="D50078"/>
      </a:accent5>
      <a:accent6>
        <a:srgbClr val="E84720"/>
      </a:accent6>
      <a:hlink>
        <a:srgbClr val="0C619F"/>
      </a:hlink>
      <a:folHlink>
        <a:srgbClr val="0C619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2026-09-02T07:23:04Z</dcterms:created>
  <dc:creator>WEI LEE</dc:creator>
</cp:coreProperties>
</file>